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7"/>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306" r:id="rId18"/>
    <p:sldId id="1307" r:id="rId19"/>
    <p:sldId id="1308" r:id="rId20"/>
    <p:sldId id="1309" r:id="rId21"/>
    <p:sldId id="1310" r:id="rId22"/>
    <p:sldId id="1311" r:id="rId23"/>
    <p:sldId id="1297" r:id="rId24"/>
    <p:sldId id="1288" r:id="rId25"/>
    <p:sldId id="1249" r:id="rId26"/>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09903-2CE3-4819-90FE-CD1C047171BE}" v="671" dt="2024-04-08T07:55:21.118"/>
    <p1510:client id="{C1AEE7E6-A9FB-49B8-9A19-512284838AF7}" v="329" dt="2024-04-08T10:32:52.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Althaf</a:t>
            </a:r>
            <a:r>
              <a:rPr lang="en-US" sz="1100" dirty="0">
                <a:solidFill>
                  <a:schemeClr val="tx1"/>
                </a:solidFill>
              </a:rPr>
              <a:t>. M</a:t>
            </a:r>
            <a:endParaRPr lang="en-US" sz="1100" b="0" i="0" u="none" strike="noStrike" cap="none" dirty="0">
              <a:solidFill>
                <a:schemeClr val="tx1"/>
              </a:solidFill>
              <a:latin typeface="Arial"/>
              <a:ea typeface="Arial"/>
              <a:cs typeface="Arial"/>
            </a:endParaRPr>
          </a:p>
          <a:p>
            <a:pPr>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au513521243002</a:t>
            </a:r>
            <a:endParaRPr lang="en-US" sz="1100" b="0" i="0" u="none" strike="noStrike" cap="none" dirty="0">
              <a:solidFill>
                <a:schemeClr val="tx1"/>
              </a:solidFill>
              <a:latin typeface="Arial"/>
              <a:ea typeface="Arial"/>
              <a:cs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625812"/>
          </a:xfrm>
          <a:prstGeom prst="rect">
            <a:avLst/>
          </a:prstGeom>
          <a:noFill/>
        </p:spPr>
        <p:txBody>
          <a:bodyPr wrap="square" lIns="91440" tIns="45720" rIns="91440" bIns="45720" anchor="t">
            <a:spAutoFit/>
          </a:bodyPr>
          <a:lstStyle/>
          <a:p>
            <a:pPr>
              <a:spcAft>
                <a:spcPts val="200"/>
              </a:spcAft>
              <a:buClr>
                <a:schemeClr val="bg1"/>
              </a:buClr>
            </a:pPr>
            <a:r>
              <a:rPr lang="en-US" sz="1100" dirty="0">
                <a:solidFill>
                  <a:schemeClr val="tx1"/>
                </a:solidFill>
              </a:rPr>
              <a:t>5135-Annai Mira College of engineering and technology,</a:t>
            </a:r>
          </a:p>
          <a:p>
            <a:pPr>
              <a:spcAft>
                <a:spcPts val="200"/>
              </a:spcAft>
            </a:pPr>
            <a:r>
              <a:rPr lang="en-US" sz="1100" dirty="0" err="1">
                <a:solidFill>
                  <a:schemeClr val="tx1"/>
                </a:solidFill>
              </a:rPr>
              <a:t>Ranipet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r>
              <a:rPr lang="en-US" sz="2400" b="1" dirty="0">
                <a:solidFill>
                  <a:srgbClr val="213264"/>
                </a:solidFill>
              </a:rPr>
              <a:t>login</a:t>
            </a:r>
            <a:endParaRPr lang="en-US"/>
          </a:p>
        </p:txBody>
      </p:sp>
      <p:pic>
        <p:nvPicPr>
          <p:cNvPr id="4" name="Picture 3">
            <a:extLst>
              <a:ext uri="{FF2B5EF4-FFF2-40B4-BE49-F238E27FC236}">
                <a16:creationId xmlns:a16="http://schemas.microsoft.com/office/drawing/2014/main" id="{9850CD7E-8215-104B-B8C0-5179BFFDEDB6}"/>
              </a:ext>
            </a:extLst>
          </p:cNvPr>
          <p:cNvPicPr>
            <a:picLocks noChangeAspect="1"/>
          </p:cNvPicPr>
          <p:nvPr/>
        </p:nvPicPr>
        <p:blipFill>
          <a:blip r:embed="rId2"/>
          <a:stretch>
            <a:fillRect/>
          </a:stretch>
        </p:blipFill>
        <p:spPr>
          <a:xfrm>
            <a:off x="769082" y="1191243"/>
            <a:ext cx="6595356" cy="371351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sz="2400" b="1" dirty="0">
                <a:solidFill>
                  <a:srgbClr val="213264"/>
                </a:solidFill>
              </a:rPr>
              <a:t>Registration</a:t>
            </a:r>
          </a:p>
        </p:txBody>
      </p:sp>
      <p:pic>
        <p:nvPicPr>
          <p:cNvPr id="4" name="Picture 3">
            <a:extLst>
              <a:ext uri="{FF2B5EF4-FFF2-40B4-BE49-F238E27FC236}">
                <a16:creationId xmlns:a16="http://schemas.microsoft.com/office/drawing/2014/main" id="{942337F2-73C9-B506-2050-E3B7E554CCC5}"/>
              </a:ext>
            </a:extLst>
          </p:cNvPr>
          <p:cNvPicPr>
            <a:picLocks noChangeAspect="1"/>
          </p:cNvPicPr>
          <p:nvPr/>
        </p:nvPicPr>
        <p:blipFill>
          <a:blip r:embed="rId2"/>
          <a:stretch>
            <a:fillRect/>
          </a:stretch>
        </p:blipFill>
        <p:spPr>
          <a:xfrm>
            <a:off x="1300549" y="1141548"/>
            <a:ext cx="6542901" cy="368038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r>
              <a:rPr lang="en-US" sz="2400" b="1" dirty="0">
                <a:solidFill>
                  <a:srgbClr val="213264"/>
                </a:solidFill>
              </a:rPr>
              <a:t>Account created</a:t>
            </a:r>
            <a:endParaRPr lang="en-US" sz="2400">
              <a:solidFill>
                <a:srgbClr val="213264"/>
              </a:solidFill>
            </a:endParaRPr>
          </a:p>
        </p:txBody>
      </p:sp>
      <p:pic>
        <p:nvPicPr>
          <p:cNvPr id="3" name="Picture 2">
            <a:extLst>
              <a:ext uri="{FF2B5EF4-FFF2-40B4-BE49-F238E27FC236}">
                <a16:creationId xmlns:a16="http://schemas.microsoft.com/office/drawing/2014/main" id="{507938B7-FE29-5D4B-9F85-DAD7CF6F2469}"/>
              </a:ext>
            </a:extLst>
          </p:cNvPr>
          <p:cNvPicPr>
            <a:picLocks noChangeAspect="1"/>
          </p:cNvPicPr>
          <p:nvPr/>
        </p:nvPicPr>
        <p:blipFill>
          <a:blip r:embed="rId2"/>
          <a:stretch>
            <a:fillRect/>
          </a:stretch>
        </p:blipFill>
        <p:spPr>
          <a:xfrm>
            <a:off x="1012503" y="1150868"/>
            <a:ext cx="6671733" cy="375285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r>
              <a:rPr lang="en-US" sz="2400" b="1" dirty="0">
                <a:solidFill>
                  <a:srgbClr val="213264"/>
                </a:solidFill>
              </a:rPr>
              <a:t>Find bus:</a:t>
            </a:r>
          </a:p>
        </p:txBody>
      </p:sp>
      <p:pic>
        <p:nvPicPr>
          <p:cNvPr id="4" name="Picture 3">
            <a:extLst>
              <a:ext uri="{FF2B5EF4-FFF2-40B4-BE49-F238E27FC236}">
                <a16:creationId xmlns:a16="http://schemas.microsoft.com/office/drawing/2014/main" id="{A7280773-6D38-4872-1FC1-8F598A1ADDF7}"/>
              </a:ext>
            </a:extLst>
          </p:cNvPr>
          <p:cNvPicPr>
            <a:picLocks noChangeAspect="1"/>
          </p:cNvPicPr>
          <p:nvPr/>
        </p:nvPicPr>
        <p:blipFill>
          <a:blip r:embed="rId2"/>
          <a:stretch>
            <a:fillRect/>
          </a:stretch>
        </p:blipFill>
        <p:spPr>
          <a:xfrm>
            <a:off x="1089802" y="1124983"/>
            <a:ext cx="6351480" cy="357270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4C5B-6922-60FE-17E1-921275DEB090}"/>
              </a:ext>
            </a:extLst>
          </p:cNvPr>
          <p:cNvSpPr>
            <a:spLocks noGrp="1"/>
          </p:cNvSpPr>
          <p:nvPr>
            <p:ph type="title"/>
          </p:nvPr>
        </p:nvSpPr>
        <p:spPr/>
        <p:txBody>
          <a:bodyPr/>
          <a:lstStyle/>
          <a:p>
            <a:r>
              <a:rPr lang="en-US" sz="2400" b="1" dirty="0">
                <a:solidFill>
                  <a:srgbClr val="213264"/>
                </a:solidFill>
              </a:rPr>
              <a:t>Choose bus:</a:t>
            </a:r>
          </a:p>
        </p:txBody>
      </p:sp>
      <p:sp>
        <p:nvSpPr>
          <p:cNvPr id="3" name="Subtitle 2">
            <a:extLst>
              <a:ext uri="{FF2B5EF4-FFF2-40B4-BE49-F238E27FC236}">
                <a16:creationId xmlns:a16="http://schemas.microsoft.com/office/drawing/2014/main" id="{5572AAFC-E1B8-16C9-5E2E-F91249B697F6}"/>
              </a:ext>
            </a:extLst>
          </p:cNvPr>
          <p:cNvSpPr>
            <a:spLocks noGrp="1"/>
          </p:cNvSpPr>
          <p:nvPr>
            <p:ph type="subTitle"/>
          </p:nvPr>
        </p:nvSpPr>
        <p:spPr/>
        <p:txBody>
          <a:bodyPr/>
          <a:lstStyle/>
          <a:p>
            <a:r>
              <a:rPr lang="en-US" dirty="0"/>
              <a:t>      </a:t>
            </a:r>
          </a:p>
        </p:txBody>
      </p:sp>
      <p:pic>
        <p:nvPicPr>
          <p:cNvPr id="4" name="Picture 3">
            <a:extLst>
              <a:ext uri="{FF2B5EF4-FFF2-40B4-BE49-F238E27FC236}">
                <a16:creationId xmlns:a16="http://schemas.microsoft.com/office/drawing/2014/main" id="{95E2A884-3E2A-C2F1-8C89-11ACB746292C}"/>
              </a:ext>
            </a:extLst>
          </p:cNvPr>
          <p:cNvPicPr>
            <a:picLocks noChangeAspect="1"/>
          </p:cNvPicPr>
          <p:nvPr/>
        </p:nvPicPr>
        <p:blipFill>
          <a:blip r:embed="rId2"/>
          <a:stretch>
            <a:fillRect/>
          </a:stretch>
        </p:blipFill>
        <p:spPr>
          <a:xfrm>
            <a:off x="1019861" y="934482"/>
            <a:ext cx="6557624" cy="3688664"/>
          </a:xfrm>
          <a:prstGeom prst="rect">
            <a:avLst/>
          </a:prstGeom>
        </p:spPr>
      </p:pic>
    </p:spTree>
    <p:extLst>
      <p:ext uri="{BB962C8B-B14F-4D97-AF65-F5344CB8AC3E}">
        <p14:creationId xmlns:p14="http://schemas.microsoft.com/office/powerpoint/2010/main" val="274678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1862-188F-0430-76A1-2F2EC1DFB21C}"/>
              </a:ext>
            </a:extLst>
          </p:cNvPr>
          <p:cNvSpPr>
            <a:spLocks noGrp="1"/>
          </p:cNvSpPr>
          <p:nvPr>
            <p:ph type="title"/>
          </p:nvPr>
        </p:nvSpPr>
        <p:spPr/>
        <p:txBody>
          <a:bodyPr/>
          <a:lstStyle/>
          <a:p>
            <a:r>
              <a:rPr lang="en-US" sz="2400" b="1" dirty="0">
                <a:solidFill>
                  <a:srgbClr val="213264"/>
                </a:solidFill>
              </a:rPr>
              <a:t>Booking conformed:</a:t>
            </a:r>
          </a:p>
        </p:txBody>
      </p:sp>
      <p:sp>
        <p:nvSpPr>
          <p:cNvPr id="3" name="Subtitle 2">
            <a:extLst>
              <a:ext uri="{FF2B5EF4-FFF2-40B4-BE49-F238E27FC236}">
                <a16:creationId xmlns:a16="http://schemas.microsoft.com/office/drawing/2014/main" id="{4585BABD-F8D3-E5EC-2A56-49F69D8DC92E}"/>
              </a:ext>
            </a:extLst>
          </p:cNvPr>
          <p:cNvSpPr>
            <a:spLocks noGrp="1"/>
          </p:cNvSpPr>
          <p:nvPr>
            <p:ph type="subTitle"/>
          </p:nvPr>
        </p:nvSpPr>
        <p:spPr/>
        <p:txBody>
          <a:bodyPr/>
          <a:lstStyle/>
          <a:p>
            <a:r>
              <a:rPr lang="en-US" dirty="0"/>
              <a:t>   </a:t>
            </a:r>
          </a:p>
        </p:txBody>
      </p:sp>
      <p:pic>
        <p:nvPicPr>
          <p:cNvPr id="5" name="Picture 4">
            <a:extLst>
              <a:ext uri="{FF2B5EF4-FFF2-40B4-BE49-F238E27FC236}">
                <a16:creationId xmlns:a16="http://schemas.microsoft.com/office/drawing/2014/main" id="{280BB023-4786-B79A-98C7-E0E60F9F9015}"/>
              </a:ext>
            </a:extLst>
          </p:cNvPr>
          <p:cNvPicPr>
            <a:picLocks noChangeAspect="1"/>
          </p:cNvPicPr>
          <p:nvPr/>
        </p:nvPicPr>
        <p:blipFill>
          <a:blip r:embed="rId2"/>
          <a:stretch>
            <a:fillRect/>
          </a:stretch>
        </p:blipFill>
        <p:spPr>
          <a:xfrm>
            <a:off x="1057593" y="1141548"/>
            <a:ext cx="6631248" cy="3730077"/>
          </a:xfrm>
          <a:prstGeom prst="rect">
            <a:avLst/>
          </a:prstGeom>
        </p:spPr>
      </p:pic>
    </p:spTree>
    <p:extLst>
      <p:ext uri="{BB962C8B-B14F-4D97-AF65-F5344CB8AC3E}">
        <p14:creationId xmlns:p14="http://schemas.microsoft.com/office/powerpoint/2010/main" val="3503029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20D5-6EB3-C2A2-662D-157B560387E6}"/>
              </a:ext>
            </a:extLst>
          </p:cNvPr>
          <p:cNvSpPr>
            <a:spLocks noGrp="1"/>
          </p:cNvSpPr>
          <p:nvPr>
            <p:ph type="title"/>
          </p:nvPr>
        </p:nvSpPr>
        <p:spPr/>
        <p:txBody>
          <a:bodyPr/>
          <a:lstStyle/>
          <a:p>
            <a:r>
              <a:rPr lang="en-US" sz="2400" b="1" dirty="0">
                <a:solidFill>
                  <a:srgbClr val="213264"/>
                </a:solidFill>
              </a:rPr>
              <a:t>Booked bus details:</a:t>
            </a:r>
          </a:p>
        </p:txBody>
      </p:sp>
      <p:sp>
        <p:nvSpPr>
          <p:cNvPr id="3" name="Subtitle 2">
            <a:extLst>
              <a:ext uri="{FF2B5EF4-FFF2-40B4-BE49-F238E27FC236}">
                <a16:creationId xmlns:a16="http://schemas.microsoft.com/office/drawing/2014/main" id="{5AA221D3-1C6E-A0D6-8E3C-FCAEA3AAA71C}"/>
              </a:ext>
            </a:extLst>
          </p:cNvPr>
          <p:cNvSpPr>
            <a:spLocks noGrp="1"/>
          </p:cNvSpPr>
          <p:nvPr>
            <p:ph type="subTitle"/>
          </p:nvPr>
        </p:nvSpPr>
        <p:spPr/>
        <p:txBody>
          <a:bodyPr/>
          <a:lstStyle/>
          <a:p>
            <a:r>
              <a:rPr lang="en-US" dirty="0"/>
              <a:t>      </a:t>
            </a:r>
          </a:p>
        </p:txBody>
      </p:sp>
      <p:pic>
        <p:nvPicPr>
          <p:cNvPr id="4" name="Picture 3">
            <a:extLst>
              <a:ext uri="{FF2B5EF4-FFF2-40B4-BE49-F238E27FC236}">
                <a16:creationId xmlns:a16="http://schemas.microsoft.com/office/drawing/2014/main" id="{A569692B-5715-7F87-A540-F94E8B8A2943}"/>
              </a:ext>
            </a:extLst>
          </p:cNvPr>
          <p:cNvPicPr>
            <a:picLocks noChangeAspect="1"/>
          </p:cNvPicPr>
          <p:nvPr/>
        </p:nvPicPr>
        <p:blipFill>
          <a:blip r:embed="rId2"/>
          <a:stretch>
            <a:fillRect/>
          </a:stretch>
        </p:blipFill>
        <p:spPr>
          <a:xfrm>
            <a:off x="834883" y="1199526"/>
            <a:ext cx="6513450" cy="3663816"/>
          </a:xfrm>
          <a:prstGeom prst="rect">
            <a:avLst/>
          </a:prstGeom>
        </p:spPr>
      </p:pic>
    </p:spTree>
    <p:extLst>
      <p:ext uri="{BB962C8B-B14F-4D97-AF65-F5344CB8AC3E}">
        <p14:creationId xmlns:p14="http://schemas.microsoft.com/office/powerpoint/2010/main" val="160119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4EB5-A27F-ACD6-E22D-D89E82A69D46}"/>
              </a:ext>
            </a:extLst>
          </p:cNvPr>
          <p:cNvSpPr>
            <a:spLocks noGrp="1"/>
          </p:cNvSpPr>
          <p:nvPr>
            <p:ph type="title"/>
          </p:nvPr>
        </p:nvSpPr>
        <p:spPr/>
        <p:txBody>
          <a:bodyPr/>
          <a:lstStyle/>
          <a:p>
            <a:r>
              <a:rPr lang="en-US" sz="2400" b="1" dirty="0">
                <a:solidFill>
                  <a:srgbClr val="213264"/>
                </a:solidFill>
              </a:rPr>
              <a:t>List of booking and cancel form:</a:t>
            </a:r>
          </a:p>
        </p:txBody>
      </p:sp>
      <p:sp>
        <p:nvSpPr>
          <p:cNvPr id="3" name="Subtitle 2">
            <a:extLst>
              <a:ext uri="{FF2B5EF4-FFF2-40B4-BE49-F238E27FC236}">
                <a16:creationId xmlns:a16="http://schemas.microsoft.com/office/drawing/2014/main" id="{DA4A7CB6-C414-98D6-7DDC-FC68D31F6814}"/>
              </a:ext>
            </a:extLst>
          </p:cNvPr>
          <p:cNvSpPr>
            <a:spLocks noGrp="1"/>
          </p:cNvSpPr>
          <p:nvPr>
            <p:ph type="subTitle"/>
          </p:nvPr>
        </p:nvSpPr>
        <p:spPr/>
        <p:txBody>
          <a:bodyPr/>
          <a:lstStyle/>
          <a:p>
            <a:r>
              <a:rPr lang="en-US" dirty="0"/>
              <a:t>     </a:t>
            </a:r>
          </a:p>
        </p:txBody>
      </p:sp>
      <p:pic>
        <p:nvPicPr>
          <p:cNvPr id="4" name="Picture 3">
            <a:extLst>
              <a:ext uri="{FF2B5EF4-FFF2-40B4-BE49-F238E27FC236}">
                <a16:creationId xmlns:a16="http://schemas.microsoft.com/office/drawing/2014/main" id="{CF2F1012-848B-819B-FFBF-2207B2D75745}"/>
              </a:ext>
            </a:extLst>
          </p:cNvPr>
          <p:cNvPicPr>
            <a:picLocks noChangeAspect="1"/>
          </p:cNvPicPr>
          <p:nvPr/>
        </p:nvPicPr>
        <p:blipFill>
          <a:blip r:embed="rId2"/>
          <a:stretch>
            <a:fillRect/>
          </a:stretch>
        </p:blipFill>
        <p:spPr>
          <a:xfrm>
            <a:off x="1088422" y="1100135"/>
            <a:ext cx="6395655" cy="3597556"/>
          </a:xfrm>
          <a:prstGeom prst="rect">
            <a:avLst/>
          </a:prstGeom>
        </p:spPr>
      </p:pic>
    </p:spTree>
    <p:extLst>
      <p:ext uri="{BB962C8B-B14F-4D97-AF65-F5344CB8AC3E}">
        <p14:creationId xmlns:p14="http://schemas.microsoft.com/office/powerpoint/2010/main" val="349185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2FB9-7425-4E41-CC9F-D8FBE5EB28D5}"/>
              </a:ext>
            </a:extLst>
          </p:cNvPr>
          <p:cNvSpPr>
            <a:spLocks noGrp="1"/>
          </p:cNvSpPr>
          <p:nvPr>
            <p:ph type="title"/>
          </p:nvPr>
        </p:nvSpPr>
        <p:spPr/>
        <p:txBody>
          <a:bodyPr/>
          <a:lstStyle/>
          <a:p>
            <a:r>
              <a:rPr lang="en-US" sz="2400" b="1" dirty="0">
                <a:solidFill>
                  <a:srgbClr val="213264"/>
                </a:solidFill>
              </a:rPr>
              <a:t>Bus cancel confirm</a:t>
            </a:r>
          </a:p>
        </p:txBody>
      </p:sp>
      <p:sp>
        <p:nvSpPr>
          <p:cNvPr id="3" name="Subtitle 2">
            <a:extLst>
              <a:ext uri="{FF2B5EF4-FFF2-40B4-BE49-F238E27FC236}">
                <a16:creationId xmlns:a16="http://schemas.microsoft.com/office/drawing/2014/main" id="{DE9A2454-CCF1-1850-49C4-CC00BE4823AA}"/>
              </a:ext>
            </a:extLst>
          </p:cNvPr>
          <p:cNvSpPr>
            <a:spLocks noGrp="1"/>
          </p:cNvSpPr>
          <p:nvPr>
            <p:ph type="subTitle"/>
          </p:nvPr>
        </p:nvSpPr>
        <p:spPr/>
        <p:txBody>
          <a:bodyPr/>
          <a:lstStyle/>
          <a:p>
            <a:r>
              <a:rPr lang="en-US" dirty="0"/>
              <a:t>     </a:t>
            </a:r>
          </a:p>
        </p:txBody>
      </p:sp>
      <p:pic>
        <p:nvPicPr>
          <p:cNvPr id="4" name="Picture 3">
            <a:extLst>
              <a:ext uri="{FF2B5EF4-FFF2-40B4-BE49-F238E27FC236}">
                <a16:creationId xmlns:a16="http://schemas.microsoft.com/office/drawing/2014/main" id="{FB61A1C8-647E-D9BD-4EB7-4C18B121AF93}"/>
              </a:ext>
            </a:extLst>
          </p:cNvPr>
          <p:cNvPicPr>
            <a:picLocks noChangeAspect="1"/>
          </p:cNvPicPr>
          <p:nvPr/>
        </p:nvPicPr>
        <p:blipFill>
          <a:blip r:embed="rId2"/>
          <a:stretch>
            <a:fillRect/>
          </a:stretch>
        </p:blipFill>
        <p:spPr>
          <a:xfrm>
            <a:off x="945777" y="992461"/>
            <a:ext cx="6498727" cy="3655534"/>
          </a:xfrm>
          <a:prstGeom prst="rect">
            <a:avLst/>
          </a:prstGeom>
        </p:spPr>
      </p:pic>
    </p:spTree>
    <p:extLst>
      <p:ext uri="{BB962C8B-B14F-4D97-AF65-F5344CB8AC3E}">
        <p14:creationId xmlns:p14="http://schemas.microsoft.com/office/powerpoint/2010/main" val="40927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69D4-B4B1-C819-B44C-B3F413E8BA78}"/>
              </a:ext>
            </a:extLst>
          </p:cNvPr>
          <p:cNvSpPr>
            <a:spLocks noGrp="1"/>
          </p:cNvSpPr>
          <p:nvPr>
            <p:ph type="title"/>
          </p:nvPr>
        </p:nvSpPr>
        <p:spPr/>
        <p:txBody>
          <a:bodyPr/>
          <a:lstStyle/>
          <a:p>
            <a:r>
              <a:rPr lang="en-US" sz="2400" b="1" dirty="0">
                <a:solidFill>
                  <a:srgbClr val="213264"/>
                </a:solidFill>
              </a:rPr>
              <a:t>Sign out:</a:t>
            </a:r>
          </a:p>
        </p:txBody>
      </p:sp>
      <p:sp>
        <p:nvSpPr>
          <p:cNvPr id="3" name="Subtitle 2">
            <a:extLst>
              <a:ext uri="{FF2B5EF4-FFF2-40B4-BE49-F238E27FC236}">
                <a16:creationId xmlns:a16="http://schemas.microsoft.com/office/drawing/2014/main" id="{0D94DD1E-C748-0387-A499-5FED5679CC7E}"/>
              </a:ext>
            </a:extLst>
          </p:cNvPr>
          <p:cNvSpPr>
            <a:spLocks noGrp="1"/>
          </p:cNvSpPr>
          <p:nvPr>
            <p:ph type="subTitle"/>
          </p:nvPr>
        </p:nvSpPr>
        <p:spPr/>
        <p:txBody>
          <a:bodyPr/>
          <a:lstStyle/>
          <a:p>
            <a:r>
              <a:rPr lang="en-US" dirty="0"/>
              <a:t>   </a:t>
            </a:r>
          </a:p>
        </p:txBody>
      </p:sp>
      <p:pic>
        <p:nvPicPr>
          <p:cNvPr id="4" name="Picture 3">
            <a:extLst>
              <a:ext uri="{FF2B5EF4-FFF2-40B4-BE49-F238E27FC236}">
                <a16:creationId xmlns:a16="http://schemas.microsoft.com/office/drawing/2014/main" id="{BE265366-C7E5-DB75-333A-3710140C3C35}"/>
              </a:ext>
            </a:extLst>
          </p:cNvPr>
          <p:cNvPicPr>
            <a:picLocks noChangeAspect="1"/>
          </p:cNvPicPr>
          <p:nvPr/>
        </p:nvPicPr>
        <p:blipFill>
          <a:blip r:embed="rId2"/>
          <a:stretch>
            <a:fillRect/>
          </a:stretch>
        </p:blipFill>
        <p:spPr>
          <a:xfrm>
            <a:off x="1067716" y="1025591"/>
            <a:ext cx="6793219" cy="3821186"/>
          </a:xfrm>
          <a:prstGeom prst="rect">
            <a:avLst/>
          </a:prstGeom>
        </p:spPr>
      </p:pic>
    </p:spTree>
    <p:extLst>
      <p:ext uri="{BB962C8B-B14F-4D97-AF65-F5344CB8AC3E}">
        <p14:creationId xmlns:p14="http://schemas.microsoft.com/office/powerpoint/2010/main" val="66677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52502AA8-0A05-FB88-65F5-31CF5C118DB1}"/>
              </a:ext>
            </a:extLst>
          </p:cNvPr>
          <p:cNvSpPr txBox="1"/>
          <p:nvPr/>
        </p:nvSpPr>
        <p:spPr>
          <a:xfrm>
            <a:off x="213396" y="1095657"/>
            <a:ext cx="817056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solidFill>
                  <a:schemeClr val="tx1"/>
                </a:solidFill>
              </a:rPr>
              <a:t>Integration of advanced analytics for demand forecasting and pricing optimization.</a:t>
            </a:r>
          </a:p>
          <a:p>
            <a:endParaRPr lang="en-US" dirty="0">
              <a:solidFill>
                <a:schemeClr val="tx1"/>
              </a:solidFill>
            </a:endParaRPr>
          </a:p>
          <a:p>
            <a:pPr marL="285750" indent="-285750">
              <a:buFont typeface="Wingdings"/>
              <a:buChar char="q"/>
            </a:pPr>
            <a:r>
              <a:rPr lang="en-US" dirty="0">
                <a:solidFill>
                  <a:schemeClr val="tx1"/>
                </a:solidFill>
              </a:rPr>
              <a:t>Implementation of features such as loyalty programs, discounts, and promotions.</a:t>
            </a:r>
          </a:p>
          <a:p>
            <a:endParaRPr lang="en-US" dirty="0">
              <a:solidFill>
                <a:schemeClr val="tx1"/>
              </a:solidFill>
            </a:endParaRPr>
          </a:p>
          <a:p>
            <a:pPr marL="285750" indent="-285750">
              <a:buFont typeface="Wingdings"/>
              <a:buChar char="q"/>
            </a:pPr>
            <a:r>
              <a:rPr lang="en-US" dirty="0">
                <a:solidFill>
                  <a:schemeClr val="tx1"/>
                </a:solidFill>
              </a:rPr>
              <a:t>Expansion of the platform to support additional transportation services (e.g., trains, ferries).</a:t>
            </a:r>
          </a:p>
          <a:p>
            <a:endParaRPr lang="en-US" dirty="0">
              <a:solidFill>
                <a:schemeClr val="tx1"/>
              </a:solidFill>
            </a:endParaRPr>
          </a:p>
          <a:p>
            <a:pPr marL="285750" indent="-285750">
              <a:buFont typeface="Wingdings"/>
              <a:buChar char="q"/>
            </a:pPr>
            <a:r>
              <a:rPr lang="en-US" dirty="0">
                <a:solidFill>
                  <a:schemeClr val="tx1"/>
                </a:solidFill>
              </a:rPr>
              <a:t>Enhancements in user interface design and accessibility features for diverse user groups.</a:t>
            </a:r>
          </a:p>
          <a:p>
            <a:endParaRPr lang="en-US" dirty="0">
              <a:solidFill>
                <a:schemeClr val="tx1"/>
              </a:solidFill>
            </a:endParaRPr>
          </a:p>
          <a:p>
            <a:pPr marL="285750" indent="-285750">
              <a:buFont typeface="Wingdings"/>
              <a:buChar char="q"/>
            </a:pPr>
            <a:r>
              <a:rPr lang="en-US" dirty="0">
                <a:solidFill>
                  <a:schemeClr val="tx1"/>
                </a:solidFill>
              </a:rPr>
              <a:t>Incorporation of feedback mechanisms to continuously improve the booking experience.</a:t>
            </a:r>
          </a:p>
          <a:p>
            <a:endParaRPr lang="en-US" dirty="0">
              <a:solidFill>
                <a:schemeClr val="tx1"/>
              </a:solidFill>
            </a:endParaRPr>
          </a:p>
          <a:p>
            <a:pPr marL="285750" indent="-285750">
              <a:buFont typeface="Wingdings"/>
              <a:buChar char="q"/>
            </a:pPr>
            <a:r>
              <a:rPr lang="en-US" dirty="0">
                <a:solidFill>
                  <a:schemeClr val="tx1"/>
                </a:solidFill>
              </a:rPr>
              <a:t>Exploration of emerging technologies such as AI and blockchain for enhanced security and efficiency.</a:t>
            </a:r>
            <a:endParaRPr lang="en-US">
              <a:solidFill>
                <a:schemeClr val="tx1"/>
              </a:solidFill>
            </a:endParaRPr>
          </a:p>
          <a:p>
            <a:pPr marL="285750" indent="-285750">
              <a:buFont typeface="Wingdings"/>
              <a:buChar char="q"/>
            </a:pPr>
            <a:r>
              <a:rPr lang="en-US" dirty="0">
                <a:solidFill>
                  <a:schemeClr val="tx1"/>
                </a:solidFill>
              </a:rPr>
              <a:t>Collaboration with transportation authorities and industry partners to expand service coverage and interoperability.</a:t>
            </a:r>
            <a:endParaRPr lang="en-US">
              <a:solidFill>
                <a:schemeClr val="tx1"/>
              </a:solidFill>
            </a:endParaRPr>
          </a:p>
          <a:p>
            <a:pPr marL="285750" indent="-285750">
              <a:buFont typeface="Wingdings"/>
              <a:buChar char="q"/>
            </a:pPr>
            <a:r>
              <a:rPr lang="en-US" dirty="0">
                <a:solidFill>
                  <a:schemeClr val="tx1"/>
                </a:solidFill>
              </a:rPr>
              <a:t>Continuous updates and maintenance to adapt to changing customer needs and technological advancements</a:t>
            </a:r>
            <a:endParaRPr lang="en-US">
              <a:solidFill>
                <a:schemeClr val="tx1"/>
              </a:solidFill>
            </a:endParaRPr>
          </a:p>
          <a:p>
            <a:endParaRPr lang="en-US" sz="1800" dirty="0">
              <a:solidFill>
                <a:schemeClr val="tx1"/>
              </a:solidFill>
            </a:endParaRPr>
          </a:p>
          <a:p>
            <a:pPr algn="l"/>
            <a:endParaRPr lang="en-US" dirty="0"/>
          </a:p>
        </p:txBody>
      </p:sp>
    </p:spTree>
    <p:extLst>
      <p:ext uri="{BB962C8B-B14F-4D97-AF65-F5344CB8AC3E}">
        <p14:creationId xmlns:p14="http://schemas.microsoft.com/office/powerpoint/2010/main" val="132312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AF7F9934-8FE1-5BEE-6E37-E8338EFD76A1}"/>
              </a:ext>
            </a:extLst>
          </p:cNvPr>
          <p:cNvSpPr txBox="1"/>
          <p:nvPr/>
        </p:nvSpPr>
        <p:spPr>
          <a:xfrm>
            <a:off x="292086" y="1101877"/>
            <a:ext cx="834661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t>Nowadays, bus agencies are taking important role in transportation, and to make reservation reliable they need a strong system that they will make reservation easier, faster and safer. This project designed to meet requirements of a bus reservation system. It has been developed in XHTML, PHP, CSS, JAVASCRIPT and database has been built in MySQL.</a:t>
            </a:r>
          </a:p>
          <a:p>
            <a:endParaRPr lang="en-US" dirty="0"/>
          </a:p>
          <a:p>
            <a:pPr marL="285750" indent="-285750">
              <a:buFont typeface="Wingdings"/>
              <a:buChar char="q"/>
            </a:pPr>
            <a:r>
              <a:rPr lang="en-US" dirty="0"/>
              <a:t> By using this application, the company can provide reservation services and information to their customers without the limitation of office hours or manpower. </a:t>
            </a:r>
          </a:p>
          <a:p>
            <a:endParaRPr lang="en-US" dirty="0"/>
          </a:p>
          <a:p>
            <a:pPr marL="285750" indent="-285750">
              <a:buFont typeface="Wingdings"/>
              <a:buChar char="q"/>
            </a:pPr>
            <a:r>
              <a:rPr lang="en-US" dirty="0"/>
              <a:t>Not only does it let customers book trips around the clock from any location with an internet connection but it is also designed for use by the company to internally manage their business processes; minimizing human errors and overcoming difficulties and problems that arose in the previous system</a:t>
            </a:r>
          </a:p>
          <a:p>
            <a:pPr marL="285750" indent="-285750">
              <a:buFont typeface="Wingdings"/>
              <a:buChar char="q"/>
            </a:pPr>
            <a:endParaRPr lang="en-US" sz="1800" dirty="0"/>
          </a:p>
        </p:txBody>
      </p:sp>
    </p:spTree>
    <p:extLst>
      <p:ext uri="{BB962C8B-B14F-4D97-AF65-F5344CB8AC3E}">
        <p14:creationId xmlns:p14="http://schemas.microsoft.com/office/powerpoint/2010/main" val="2018878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dirty="0">
                <a:solidFill>
                  <a:srgbClr val="213163"/>
                </a:solidFill>
              </a:rPr>
              <a:t>Abstract</a:t>
            </a:r>
            <a:endParaRPr lang="en-IN" sz="24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07D0350-ED5E-64F5-13EA-E60F8CCC0678}"/>
              </a:ext>
            </a:extLst>
          </p:cNvPr>
          <p:cNvSpPr txBox="1"/>
          <p:nvPr/>
        </p:nvSpPr>
        <p:spPr>
          <a:xfrm>
            <a:off x="339681" y="1083258"/>
            <a:ext cx="8460526"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solidFill>
                  <a:schemeClr val="tx1"/>
                </a:solidFill>
              </a:rPr>
              <a:t>Traveling is a large growing business across all countries. Bus reservation system deals with maintenance of records of details of each passenger. It also includes maintenance of information like schedule and details of each bus.</a:t>
            </a:r>
          </a:p>
          <a:p>
            <a:pPr marL="285750" indent="-285750">
              <a:buFont typeface="Wingdings"/>
              <a:buChar char="q"/>
            </a:pPr>
            <a:r>
              <a:rPr lang="en-US" dirty="0">
                <a:solidFill>
                  <a:schemeClr val="tx1"/>
                </a:solidFill>
              </a:rPr>
              <a:t>We observed the working of the Bus reservation system and after going through it, we get to know that there are many operations, which they have to do manually. </a:t>
            </a:r>
          </a:p>
          <a:p>
            <a:pPr marL="285750" indent="-285750">
              <a:buFont typeface="Wingdings"/>
              <a:buChar char="q"/>
            </a:pPr>
            <a:r>
              <a:rPr lang="en-US" dirty="0">
                <a:solidFill>
                  <a:schemeClr val="tx1"/>
                </a:solidFill>
              </a:rPr>
              <a:t>It takes a lot of time and causing many errors while data entry. Due to this, sometimes a lot of problems occur and they were facing many disputes with customers. </a:t>
            </a:r>
          </a:p>
          <a:p>
            <a:pPr marL="285750" indent="-285750">
              <a:buFont typeface="Wingdings"/>
              <a:buChar char="q"/>
            </a:pPr>
            <a:r>
              <a:rPr lang="en-US" dirty="0">
                <a:solidFill>
                  <a:schemeClr val="tx1"/>
                </a:solidFill>
              </a:rPr>
              <a:t>To solve the above problem, and further maintaining records of passenger details, seat availability, price per seat, bill generation and other things, we are offering this proposal of computerized reservation system.</a:t>
            </a:r>
          </a:p>
          <a:p>
            <a:pPr marL="285750" indent="-285750">
              <a:buFont typeface="Wingdings"/>
              <a:buChar char="q"/>
            </a:pPr>
            <a:r>
              <a:rPr lang="en-US" dirty="0">
                <a:solidFill>
                  <a:schemeClr val="tx1"/>
                </a:solidFill>
              </a:rPr>
              <a:t>By using this software, we can reserve tickets from any part of the world, through telephone lines, via internet. Customer can check availability of bus and reserve selective seats. </a:t>
            </a:r>
          </a:p>
          <a:p>
            <a:pPr marL="285750" indent="-285750">
              <a:buFont typeface="Wingdings"/>
              <a:buChar char="q"/>
            </a:pPr>
            <a:r>
              <a:rPr lang="en-US" dirty="0">
                <a:solidFill>
                  <a:schemeClr val="tx1"/>
                </a:solidFill>
              </a:rPr>
              <a:t>The project provides and checks all sorts of constraints so that user does give only useful data and thus validation is done in an effective way.</a:t>
            </a:r>
          </a:p>
          <a:p>
            <a:endParaRPr lang="en-US" sz="18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6989" y="847782"/>
            <a:ext cx="5338038" cy="67841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dirty="0">
                <a:solidFill>
                  <a:srgbClr val="213163"/>
                </a:solidFill>
              </a:rPr>
              <a:t>Problem Statement</a:t>
            </a:r>
            <a:endParaRPr lang="en-IN" sz="24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D7595E1-0B5A-4F72-89D2-A3E56894C914}"/>
              </a:ext>
            </a:extLst>
          </p:cNvPr>
          <p:cNvSpPr txBox="1"/>
          <p:nvPr/>
        </p:nvSpPr>
        <p:spPr>
          <a:xfrm>
            <a:off x="358394" y="1600962"/>
            <a:ext cx="811879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tx1"/>
              </a:solidFill>
            </a:endParaRPr>
          </a:p>
          <a:p>
            <a:pPr marL="285750" indent="-285750">
              <a:buFont typeface="Wingdings"/>
              <a:buChar char="q"/>
            </a:pPr>
            <a:r>
              <a:rPr lang="en-US" dirty="0">
                <a:solidFill>
                  <a:schemeClr val="tx1"/>
                </a:solidFill>
              </a:rPr>
              <a:t>The System that is being used by the staff at the counter currently is an internal system and just used to sell the bus ticket at the counter. </a:t>
            </a:r>
          </a:p>
          <a:p>
            <a:endParaRPr lang="en-US" dirty="0">
              <a:solidFill>
                <a:schemeClr val="tx1"/>
              </a:solidFill>
            </a:endParaRPr>
          </a:p>
          <a:p>
            <a:pPr marL="285750" indent="-285750">
              <a:buFont typeface="Wingdings"/>
              <a:buChar char="q"/>
            </a:pPr>
            <a:r>
              <a:rPr lang="en-US" dirty="0">
                <a:solidFill>
                  <a:schemeClr val="tx1"/>
                </a:solidFill>
              </a:rPr>
              <a:t>Customer has to go to the counter to buy bus ticket or ask for bus schedule. Furthermore, customers need to pay cash when they buy the bus ticket and sometimes needs to queue up long time to get the bus ticket.</a:t>
            </a:r>
          </a:p>
          <a:p>
            <a:endParaRPr lang="en-US" dirty="0">
              <a:solidFill>
                <a:schemeClr val="tx1"/>
              </a:solidFill>
            </a:endParaRPr>
          </a:p>
          <a:p>
            <a:pPr marL="285750" indent="-285750">
              <a:buFont typeface="Wingdings"/>
              <a:buChar char="q"/>
            </a:pPr>
            <a:r>
              <a:rPr lang="en-US" dirty="0">
                <a:solidFill>
                  <a:schemeClr val="tx1"/>
                </a:solidFill>
              </a:rPr>
              <a:t> Besides that, customer also not allowed to buy bus ticket through telephone and the bus company's telephone has been always- busy line</a:t>
            </a:r>
            <a:r>
              <a:rPr lang="en-US" sz="1300" dirty="0">
                <a:solidFill>
                  <a:schemeClr val="tx1"/>
                </a:solidFill>
              </a:rPr>
              <a:t>.</a:t>
            </a:r>
            <a:endParaRPr lang="en-US">
              <a:solidFill>
                <a:schemeClr val="tx1"/>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dirty="0">
                <a:solidFill>
                  <a:srgbClr val="213163"/>
                </a:solidFill>
              </a:rPr>
              <a:t>Project Overview</a:t>
            </a:r>
            <a:endParaRPr lang="en-IN" sz="24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D2F1588-0403-7755-575F-681D7FFF1367}"/>
              </a:ext>
            </a:extLst>
          </p:cNvPr>
          <p:cNvSpPr txBox="1"/>
          <p:nvPr/>
        </p:nvSpPr>
        <p:spPr>
          <a:xfrm>
            <a:off x="486730" y="1311034"/>
            <a:ext cx="7135009"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t>The existing bus ticketing process is plagued by inefficiencies such as manual ticketing, limited seat availability visibility, and cumbersome payment procedures. Passengers often face challenges in securing tickets, especially during peak travel seasons.</a:t>
            </a:r>
          </a:p>
          <a:p>
            <a:endParaRPr lang="en-US" dirty="0"/>
          </a:p>
          <a:p>
            <a:pPr marL="285750" indent="-285750">
              <a:buFont typeface="Wingdings"/>
              <a:buChar char="q"/>
            </a:pPr>
            <a:r>
              <a:rPr lang="en-US" dirty="0"/>
              <a:t> Additionally, bus operators struggle to manage bookings and optimize seat utilization efficiently. </a:t>
            </a:r>
            <a:endParaRPr lang="en-US"/>
          </a:p>
          <a:p>
            <a:endParaRPr lang="en-US" dirty="0"/>
          </a:p>
          <a:p>
            <a:pPr marL="285750" indent="-285750">
              <a:buFont typeface="Wingdings"/>
              <a:buChar char="q"/>
            </a:pPr>
            <a:r>
              <a:rPr lang="en-US" dirty="0"/>
              <a:t>These issues result in dissatisfied customers and lost revenue opportunities for bus companies.</a:t>
            </a:r>
          </a:p>
          <a:p>
            <a:endParaRPr lang="en-US" sz="18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9314" y="682130"/>
            <a:ext cx="4137060" cy="388523"/>
          </a:xfrm>
          <a:prstGeom prst="rect">
            <a:avLst/>
          </a:prstGeom>
          <a:noFill/>
          <a:ln>
            <a:noFill/>
          </a:ln>
        </p:spPr>
        <p:txBody>
          <a:bodyPr spcFirstLastPara="1" wrap="square" lIns="91425" tIns="91425" rIns="91425" bIns="91425" anchor="t" anchorCtr="0">
            <a:noAutofit/>
          </a:bodyPr>
          <a:lstStyle/>
          <a:p>
            <a:pPr>
              <a:buSzPts val="2800"/>
            </a:pPr>
            <a:r>
              <a:rPr lang="en-IN" sz="2400" b="1" dirty="0">
                <a:solidFill>
                  <a:srgbClr val="213163"/>
                </a:solidFill>
              </a:rPr>
              <a:t>Proposed Solution </a:t>
            </a:r>
            <a:endParaRPr lang="en-IN" sz="24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2F0445C-B3A8-A71B-5B31-07B9E65EA746}"/>
              </a:ext>
            </a:extLst>
          </p:cNvPr>
          <p:cNvSpPr txBox="1"/>
          <p:nvPr/>
        </p:nvSpPr>
        <p:spPr>
          <a:xfrm>
            <a:off x="414224" y="1273729"/>
            <a:ext cx="834836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q"/>
            </a:pPr>
            <a:r>
              <a:rPr lang="en-US" sz="1300" dirty="0"/>
              <a:t>The solution to this problem is to create an online portal for buying bus ticket system.</a:t>
            </a:r>
          </a:p>
          <a:p>
            <a:pPr marL="285750" indent="-285750">
              <a:buFont typeface="Wingdings,Sans-Serif"/>
              <a:buChar char="q"/>
            </a:pPr>
            <a:r>
              <a:rPr lang="en-US" sz="1300" dirty="0"/>
              <a:t>Customer Can buy the bus ticket over the Internet, 24 hours a day, 7 Days a week and the bus ticket can't be lost, stolen or left behind.</a:t>
            </a:r>
          </a:p>
          <a:p>
            <a:pPr marL="285750" indent="-285750">
              <a:buFont typeface="Wingdings,Sans-Serif"/>
              <a:buChar char="q"/>
            </a:pPr>
            <a:r>
              <a:rPr lang="en-US" sz="1300" dirty="0"/>
              <a:t>In addition, the online system lets the customers check the availability of the bus ticket before they buy bus ticket.</a:t>
            </a:r>
          </a:p>
          <a:p>
            <a:pPr marL="285750" indent="-285750">
              <a:buFont typeface="Arial"/>
              <a:buChar char="•"/>
            </a:pPr>
            <a:r>
              <a:rPr lang="en-US" sz="1300" b="1" dirty="0">
                <a:solidFill>
                  <a:srgbClr val="213264"/>
                </a:solidFill>
              </a:rPr>
              <a:t>OBJECTIVES :</a:t>
            </a:r>
            <a:endParaRPr lang="en-US" sz="1300" dirty="0"/>
          </a:p>
          <a:p>
            <a:pPr marL="285750" indent="-285750">
              <a:buFont typeface="Wingdings,Sans-Serif"/>
              <a:buChar char="q"/>
            </a:pPr>
            <a:r>
              <a:rPr lang="en-US" sz="1300" dirty="0"/>
              <a:t>The main objectives of the online system include:</a:t>
            </a:r>
          </a:p>
          <a:p>
            <a:pPr marL="285750" indent="-285750">
              <a:buFont typeface="Wingdings,Sans-Serif"/>
              <a:buChar char="q"/>
            </a:pPr>
            <a:r>
              <a:rPr lang="en-US" sz="1300" dirty="0"/>
              <a:t>To provide a web-based bus ticket buying functions. Customer can buy bus ticket </a:t>
            </a:r>
            <a:r>
              <a:rPr lang="en-US" sz="1300" dirty="0" err="1"/>
              <a:t>throughthe</a:t>
            </a:r>
            <a:r>
              <a:rPr lang="en-US" sz="1300" dirty="0"/>
              <a:t> online system and no need to queue up to buy bus ticket at the counter.</a:t>
            </a:r>
          </a:p>
          <a:p>
            <a:pPr marL="285750" indent="-285750">
              <a:buFont typeface="Wingdings,Sans-Serif"/>
              <a:buChar char="q"/>
            </a:pPr>
            <a:r>
              <a:rPr lang="en-US" sz="1300" dirty="0"/>
              <a:t>To enable customer to check the availability of the bus ticket online. Customer can check the time departure and arrival for every Transnational’s bus through the system.</a:t>
            </a:r>
          </a:p>
          <a:p>
            <a:pPr marL="285750" indent="-285750">
              <a:buFont typeface="Wingdings,Sans-Serif"/>
              <a:buChar char="q"/>
            </a:pPr>
            <a:r>
              <a:rPr lang="en-US" sz="1300" dirty="0"/>
              <a:t>To ease the bus ticket payment by online. Customer has to pay the bus ticket by money services</a:t>
            </a:r>
          </a:p>
          <a:p>
            <a:pPr marL="285750" indent="-285750">
              <a:buFont typeface="Wingdings,Sans-Serif"/>
              <a:buChar char="q"/>
            </a:pPr>
            <a:r>
              <a:rPr lang="en-US" sz="1300" dirty="0"/>
              <a:t>To reduce the number of staff at the point of sale. The number of staff at the counter can be reduced after the online buying bus ticket system launch</a:t>
            </a:r>
            <a:endParaRPr lang="en-US"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095F58C2-77DA-7D14-1DEE-97A519F9F669}"/>
              </a:ext>
            </a:extLst>
          </p:cNvPr>
          <p:cNvPicPr>
            <a:picLocks noChangeAspect="1"/>
          </p:cNvPicPr>
          <p:nvPr/>
        </p:nvPicPr>
        <p:blipFill>
          <a:blip r:embed="rId3"/>
          <a:stretch>
            <a:fillRect/>
          </a:stretch>
        </p:blipFill>
        <p:spPr>
          <a:xfrm>
            <a:off x="57977" y="1231778"/>
            <a:ext cx="4514023" cy="2539137"/>
          </a:xfrm>
          <a:prstGeom prst="rect">
            <a:avLst/>
          </a:prstGeom>
        </p:spPr>
      </p:pic>
      <p:pic>
        <p:nvPicPr>
          <p:cNvPr id="6" name="Picture 5">
            <a:extLst>
              <a:ext uri="{FF2B5EF4-FFF2-40B4-BE49-F238E27FC236}">
                <a16:creationId xmlns:a16="http://schemas.microsoft.com/office/drawing/2014/main" id="{FA71FE77-0AA0-B8A3-9B63-B98ACC6D7E0D}"/>
              </a:ext>
            </a:extLst>
          </p:cNvPr>
          <p:cNvPicPr>
            <a:picLocks noChangeAspect="1"/>
          </p:cNvPicPr>
          <p:nvPr/>
        </p:nvPicPr>
        <p:blipFill>
          <a:blip r:embed="rId4"/>
          <a:stretch>
            <a:fillRect/>
          </a:stretch>
        </p:blipFill>
        <p:spPr>
          <a:xfrm>
            <a:off x="4654825" y="1298557"/>
            <a:ext cx="4364935" cy="2455275"/>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b="1" dirty="0">
                <a:solidFill>
                  <a:srgbClr val="213264"/>
                </a:solidFill>
              </a:rPr>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456565" indent="-304165">
              <a:buNone/>
            </a:pPr>
            <a:r>
              <a:rPr lang="en-US" dirty="0"/>
              <a:t>    </a:t>
            </a:r>
          </a:p>
        </p:txBody>
      </p:sp>
      <p:pic>
        <p:nvPicPr>
          <p:cNvPr id="4" name="Picture 3">
            <a:extLst>
              <a:ext uri="{FF2B5EF4-FFF2-40B4-BE49-F238E27FC236}">
                <a16:creationId xmlns:a16="http://schemas.microsoft.com/office/drawing/2014/main" id="{C7FE7427-A69D-2A1B-5A4C-616E91A8C495}"/>
              </a:ext>
            </a:extLst>
          </p:cNvPr>
          <p:cNvPicPr>
            <a:picLocks noChangeAspect="1"/>
          </p:cNvPicPr>
          <p:nvPr/>
        </p:nvPicPr>
        <p:blipFill>
          <a:blip r:embed="rId2"/>
          <a:stretch>
            <a:fillRect/>
          </a:stretch>
        </p:blipFill>
        <p:spPr>
          <a:xfrm>
            <a:off x="960503" y="1009026"/>
            <a:ext cx="6999363" cy="3937142"/>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TotalTime>
  <Words>101</Words>
  <Application>Microsoft Office PowerPoint</Application>
  <PresentationFormat>On-screen Show (16:9)</PresentationFormat>
  <Paragraphs>40</Paragraphs>
  <Slides>22</Slides>
  <Notes>10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Simple Light</vt:lpstr>
      <vt:lpstr>PowerPoint Presentation</vt:lpstr>
      <vt:lpstr>PowerPoint Presentation</vt:lpstr>
      <vt:lpstr>Abstract</vt:lpstr>
      <vt:lpstr>Problem Statement</vt:lpstr>
      <vt:lpstr>Project Overview</vt:lpstr>
      <vt:lpstr>Proposed Solution </vt:lpstr>
      <vt:lpstr>Technology Used</vt:lpstr>
      <vt:lpstr>Modelling &amp; Results</vt:lpstr>
      <vt:lpstr>Homepage</vt:lpstr>
      <vt:lpstr>login</vt:lpstr>
      <vt:lpstr>Registration</vt:lpstr>
      <vt:lpstr>Account created</vt:lpstr>
      <vt:lpstr>Find bus:</vt:lpstr>
      <vt:lpstr>Choose bus:</vt:lpstr>
      <vt:lpstr>Booking conformed:</vt:lpstr>
      <vt:lpstr>Booked bus details:</vt:lpstr>
      <vt:lpstr>List of booking and cancel form:</vt:lpstr>
      <vt:lpstr>Bus cancel confirm</vt:lpstr>
      <vt:lpstr>Sign out: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KALAIYARASI .G</cp:lastModifiedBy>
  <cp:revision>368</cp:revision>
  <dcterms:modified xsi:type="dcterms:W3CDTF">2024-04-08T10:33:45Z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